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4"/>
  </p:sldMasterIdLst>
  <p:notesMasterIdLst>
    <p:notesMasterId r:id="rId11"/>
  </p:notesMasterIdLst>
  <p:sldIdLst>
    <p:sldId id="274" r:id="rId5"/>
    <p:sldId id="276" r:id="rId6"/>
    <p:sldId id="278" r:id="rId7"/>
    <p:sldId id="279" r:id="rId8"/>
    <p:sldId id="280" r:id="rId9"/>
    <p:sldId id="281" r:id="rId10"/>
  </p:sldIdLst>
  <p:sldSz cx="12801600" cy="9601200" type="A3"/>
  <p:notesSz cx="6648450" cy="989647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679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359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039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6719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3583991" algn="l" defTabSz="1433596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4300789" algn="l" defTabSz="1433596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5017587" algn="l" defTabSz="1433596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5734385" algn="l" defTabSz="1433596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3" userDrawn="1">
          <p15:clr>
            <a:srgbClr val="A4A3A4"/>
          </p15:clr>
        </p15:guide>
        <p15:guide id="2" orient="horz" pos="1838" userDrawn="1">
          <p15:clr>
            <a:srgbClr val="A4A3A4"/>
          </p15:clr>
        </p15:guide>
        <p15:guide id="3" orient="horz" pos="1077" userDrawn="1">
          <p15:clr>
            <a:srgbClr val="A4A3A4"/>
          </p15:clr>
        </p15:guide>
        <p15:guide id="4" orient="horz" pos="1584" userDrawn="1">
          <p15:clr>
            <a:srgbClr val="A4A3A4"/>
          </p15:clr>
        </p15:guide>
        <p15:guide id="5" orient="horz" pos="5393" userDrawn="1">
          <p15:clr>
            <a:srgbClr val="A4A3A4"/>
          </p15:clr>
        </p15:guide>
        <p15:guide id="6" pos="476" userDrawn="1">
          <p15:clr>
            <a:srgbClr val="A4A3A4"/>
          </p15:clr>
        </p15:guide>
        <p15:guide id="7" pos="784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80"/>
    <a:srgbClr val="97BF0D"/>
    <a:srgbClr val="DDDDDD"/>
    <a:srgbClr val="4D4D4D"/>
    <a:srgbClr val="9085BA"/>
    <a:srgbClr val="89CCCC"/>
    <a:srgbClr val="78BDDE"/>
    <a:srgbClr val="9AA2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D98DC2-076F-A7C6-D93F-F46DAC36EEB9}" v="14" dt="2025-11-02T20:00:02.5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3" autoAdjust="0"/>
    <p:restoredTop sz="94622" autoAdjust="0"/>
  </p:normalViewPr>
  <p:slideViewPr>
    <p:cSldViewPr>
      <p:cViewPr varScale="1">
        <p:scale>
          <a:sx n="84" d="100"/>
          <a:sy n="84" d="100"/>
        </p:scale>
        <p:origin x="1248" y="84"/>
      </p:cViewPr>
      <p:guideLst>
        <p:guide orient="horz" pos="3023"/>
        <p:guide orient="horz" pos="1838"/>
        <p:guide orient="horz" pos="1077"/>
        <p:guide orient="horz" pos="1584"/>
        <p:guide orient="horz" pos="5393"/>
        <p:guide pos="476"/>
        <p:guide pos="784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llmar, Dirk" userId="S::dirk.kollmar@kbz.ekiba.de::a91c26e9-eda0-4a3a-b1a2-117a404d8644" providerId="AD" clId="Web-{0FD98DC2-076F-A7C6-D93F-F46DAC36EEB9}"/>
    <pc:docChg chg="mod modSld">
      <pc:chgData name="Kollmar, Dirk" userId="S::dirk.kollmar@kbz.ekiba.de::a91c26e9-eda0-4a3a-b1a2-117a404d8644" providerId="AD" clId="Web-{0FD98DC2-076F-A7C6-D93F-F46DAC36EEB9}" dt="2025-11-02T20:00:02.570" v="7" actId="20577"/>
      <pc:docMkLst>
        <pc:docMk/>
      </pc:docMkLst>
      <pc:sldChg chg="addSp delSp modSp">
        <pc:chgData name="Kollmar, Dirk" userId="S::dirk.kollmar@kbz.ekiba.de::a91c26e9-eda0-4a3a-b1a2-117a404d8644" providerId="AD" clId="Web-{0FD98DC2-076F-A7C6-D93F-F46DAC36EEB9}" dt="2025-11-02T20:00:02.570" v="7" actId="20577"/>
        <pc:sldMkLst>
          <pc:docMk/>
          <pc:sldMk cId="3896394050" sldId="280"/>
        </pc:sldMkLst>
        <pc:spChg chg="add del mod">
          <ac:chgData name="Kollmar, Dirk" userId="S::dirk.kollmar@kbz.ekiba.de::a91c26e9-eda0-4a3a-b1a2-117a404d8644" providerId="AD" clId="Web-{0FD98DC2-076F-A7C6-D93F-F46DAC36EEB9}" dt="2025-11-02T20:00:02.570" v="7" actId="20577"/>
          <ac:spMkLst>
            <pc:docMk/>
            <pc:sldMk cId="3896394050" sldId="280"/>
            <ac:spMk id="6" creationId="{948BAAAF-2E88-4207-246E-91300209D8B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13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65550" y="0"/>
            <a:ext cx="28813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0900" y="742950"/>
            <a:ext cx="4946650" cy="3709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5163" y="4700588"/>
            <a:ext cx="5318125" cy="445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99588"/>
            <a:ext cx="28813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65550" y="9399588"/>
            <a:ext cx="28813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0FF8711-8BDB-45D4-BFB0-A2751551EAC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21143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881" kern="1200">
        <a:solidFill>
          <a:schemeClr val="tx1"/>
        </a:solidFill>
        <a:latin typeface="Arial" charset="0"/>
        <a:ea typeface="+mn-ea"/>
        <a:cs typeface="+mn-cs"/>
      </a:defRPr>
    </a:lvl1pPr>
    <a:lvl2pPr marL="716798" algn="l" rtl="0" eaLnBrk="0" fontAlgn="base" hangingPunct="0">
      <a:spcBef>
        <a:spcPct val="30000"/>
      </a:spcBef>
      <a:spcAft>
        <a:spcPct val="0"/>
      </a:spcAft>
      <a:defRPr sz="1881" kern="1200">
        <a:solidFill>
          <a:schemeClr val="tx1"/>
        </a:solidFill>
        <a:latin typeface="Arial" charset="0"/>
        <a:ea typeface="+mn-ea"/>
        <a:cs typeface="+mn-cs"/>
      </a:defRPr>
    </a:lvl2pPr>
    <a:lvl3pPr marL="1433596" algn="l" rtl="0" eaLnBrk="0" fontAlgn="base" hangingPunct="0">
      <a:spcBef>
        <a:spcPct val="30000"/>
      </a:spcBef>
      <a:spcAft>
        <a:spcPct val="0"/>
      </a:spcAft>
      <a:defRPr sz="1881" kern="1200">
        <a:solidFill>
          <a:schemeClr val="tx1"/>
        </a:solidFill>
        <a:latin typeface="Arial" charset="0"/>
        <a:ea typeface="+mn-ea"/>
        <a:cs typeface="+mn-cs"/>
      </a:defRPr>
    </a:lvl3pPr>
    <a:lvl4pPr marL="2150394" algn="l" rtl="0" eaLnBrk="0" fontAlgn="base" hangingPunct="0">
      <a:spcBef>
        <a:spcPct val="30000"/>
      </a:spcBef>
      <a:spcAft>
        <a:spcPct val="0"/>
      </a:spcAft>
      <a:defRPr sz="1881" kern="1200">
        <a:solidFill>
          <a:schemeClr val="tx1"/>
        </a:solidFill>
        <a:latin typeface="Arial" charset="0"/>
        <a:ea typeface="+mn-ea"/>
        <a:cs typeface="+mn-cs"/>
      </a:defRPr>
    </a:lvl4pPr>
    <a:lvl5pPr marL="2867193" algn="l" rtl="0" eaLnBrk="0" fontAlgn="base" hangingPunct="0">
      <a:spcBef>
        <a:spcPct val="30000"/>
      </a:spcBef>
      <a:spcAft>
        <a:spcPct val="0"/>
      </a:spcAft>
      <a:defRPr sz="1881" kern="1200">
        <a:solidFill>
          <a:schemeClr val="tx1"/>
        </a:solidFill>
        <a:latin typeface="Arial" charset="0"/>
        <a:ea typeface="+mn-ea"/>
        <a:cs typeface="+mn-cs"/>
      </a:defRPr>
    </a:lvl5pPr>
    <a:lvl6pPr marL="3583991" algn="l" defTabSz="1433596" rtl="0" eaLnBrk="1" latinLnBrk="0" hangingPunct="1">
      <a:defRPr sz="1881" kern="1200">
        <a:solidFill>
          <a:schemeClr val="tx1"/>
        </a:solidFill>
        <a:latin typeface="+mn-lt"/>
        <a:ea typeface="+mn-ea"/>
        <a:cs typeface="+mn-cs"/>
      </a:defRPr>
    </a:lvl6pPr>
    <a:lvl7pPr marL="4300789" algn="l" defTabSz="1433596" rtl="0" eaLnBrk="1" latinLnBrk="0" hangingPunct="1">
      <a:defRPr sz="1881" kern="1200">
        <a:solidFill>
          <a:schemeClr val="tx1"/>
        </a:solidFill>
        <a:latin typeface="+mn-lt"/>
        <a:ea typeface="+mn-ea"/>
        <a:cs typeface="+mn-cs"/>
      </a:defRPr>
    </a:lvl7pPr>
    <a:lvl8pPr marL="5017587" algn="l" defTabSz="1433596" rtl="0" eaLnBrk="1" latinLnBrk="0" hangingPunct="1">
      <a:defRPr sz="1881" kern="1200">
        <a:solidFill>
          <a:schemeClr val="tx1"/>
        </a:solidFill>
        <a:latin typeface="+mn-lt"/>
        <a:ea typeface="+mn-ea"/>
        <a:cs typeface="+mn-cs"/>
      </a:defRPr>
    </a:lvl8pPr>
    <a:lvl9pPr marL="5734385" algn="l" defTabSz="1433596" rtl="0" eaLnBrk="1" latinLnBrk="0" hangingPunct="1">
      <a:defRPr sz="188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2"/>
          <p:cNvSpPr>
            <a:spLocks noGrp="1"/>
          </p:cNvSpPr>
          <p:nvPr>
            <p:ph type="title"/>
          </p:nvPr>
        </p:nvSpPr>
        <p:spPr>
          <a:xfrm>
            <a:off x="496144" y="264096"/>
            <a:ext cx="11198651" cy="805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908647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platzhalter 2"/>
          <p:cNvSpPr>
            <a:spLocks noGrp="1"/>
          </p:cNvSpPr>
          <p:nvPr>
            <p:ph type="title"/>
          </p:nvPr>
        </p:nvSpPr>
        <p:spPr>
          <a:xfrm>
            <a:off x="208112" y="322414"/>
            <a:ext cx="11694795" cy="805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9E5E2E4-141F-FFBF-7EF0-9CA1AF3B92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3922" b="19850"/>
          <a:stretch>
            <a:fillRect/>
          </a:stretch>
        </p:blipFill>
        <p:spPr>
          <a:xfrm>
            <a:off x="10609441" y="425996"/>
            <a:ext cx="959063" cy="59861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487B311-85BB-692A-6B3D-DB43B4D3BE9C}"/>
              </a:ext>
            </a:extLst>
          </p:cNvPr>
          <p:cNvSpPr txBox="1"/>
          <p:nvPr userDrawn="1"/>
        </p:nvSpPr>
        <p:spPr>
          <a:xfrm>
            <a:off x="11441360" y="525248"/>
            <a:ext cx="18642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b="1" kern="1200" dirty="0">
                <a:solidFill>
                  <a:srgbClr val="97BF0D"/>
                </a:solidFill>
                <a:latin typeface="Arial" charset="0"/>
                <a:ea typeface="+mn-ea"/>
                <a:cs typeface="+mn-cs"/>
              </a:rPr>
              <a:t>Kooperationsraum</a:t>
            </a:r>
            <a:br>
              <a:rPr lang="de-DE" sz="1000" b="1" kern="1200" dirty="0">
                <a:solidFill>
                  <a:srgbClr val="97BF0D"/>
                </a:solidFill>
                <a:latin typeface="Arial" charset="0"/>
                <a:ea typeface="+mn-ea"/>
                <a:cs typeface="+mn-cs"/>
              </a:rPr>
            </a:br>
            <a:r>
              <a:rPr lang="de-DE" sz="1000" b="1" kern="1200" dirty="0">
                <a:solidFill>
                  <a:srgbClr val="97BF0D"/>
                </a:solidFill>
                <a:latin typeface="Arial" charset="0"/>
                <a:ea typeface="+mn-ea"/>
                <a:cs typeface="+mn-cs"/>
              </a:rPr>
              <a:t>Unterer Neckar</a:t>
            </a:r>
            <a:endParaRPr lang="de-DE" sz="1000" dirty="0"/>
          </a:p>
        </p:txBody>
      </p:sp>
      <p:sp>
        <p:nvSpPr>
          <p:cNvPr id="13" name="Text Box 16"/>
          <p:cNvSpPr txBox="1">
            <a:spLocks noChangeArrowheads="1"/>
          </p:cNvSpPr>
          <p:nvPr userDrawn="1"/>
        </p:nvSpPr>
        <p:spPr bwMode="auto">
          <a:xfrm>
            <a:off x="7207290" y="7622443"/>
            <a:ext cx="4839390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A7CDD34A-952B-484B-8044-AECF696641EB}" type="slidenum">
              <a:rPr lang="de-DE" sz="900" b="1" smtClean="0">
                <a:solidFill>
                  <a:schemeClr val="bg1"/>
                </a:solidFill>
                <a:latin typeface="Trebuchet MS" pitchFamily="34" charset="0"/>
              </a:rPr>
              <a:pPr algn="r" eaLnBrk="1" hangingPunct="1">
                <a:defRPr/>
              </a:pPr>
              <a:t>‹Nr.›</a:t>
            </a:fld>
            <a:r>
              <a:rPr lang="de-DE" sz="900" b="1" dirty="0">
                <a:solidFill>
                  <a:schemeClr val="bg1"/>
                </a:solidFill>
                <a:latin typeface="Trebuchet MS" pitchFamily="34" charset="0"/>
              </a:rPr>
              <a:t> von XX</a:t>
            </a:r>
          </a:p>
        </p:txBody>
      </p:sp>
    </p:spTree>
    <p:extLst>
      <p:ext uri="{BB962C8B-B14F-4D97-AF65-F5344CB8AC3E}">
        <p14:creationId xmlns:p14="http://schemas.microsoft.com/office/powerpoint/2010/main" val="4019758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</p:sldLayoutIdLst>
  <p:txStyles>
    <p:titleStyle>
      <a:lvl1pPr marL="427038" indent="-427038" algn="l" rtl="0" eaLnBrk="1" fontAlgn="base" hangingPunct="1">
        <a:spcBef>
          <a:spcPct val="0"/>
        </a:spcBef>
        <a:spcAft>
          <a:spcPct val="0"/>
        </a:spcAft>
        <a:tabLst/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marL="427038" indent="-427038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E80"/>
          </a:solidFill>
          <a:latin typeface="Trebuchet MS" pitchFamily="34" charset="0"/>
        </a:defRPr>
      </a:lvl2pPr>
      <a:lvl3pPr marL="427038" indent="-427038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E80"/>
          </a:solidFill>
          <a:latin typeface="Trebuchet MS" pitchFamily="34" charset="0"/>
        </a:defRPr>
      </a:lvl3pPr>
      <a:lvl4pPr marL="427038" indent="-427038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E80"/>
          </a:solidFill>
          <a:latin typeface="Trebuchet MS" pitchFamily="34" charset="0"/>
        </a:defRPr>
      </a:lvl4pPr>
      <a:lvl5pPr marL="427038" indent="-427038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E80"/>
          </a:solidFill>
          <a:latin typeface="Trebuchet MS" pitchFamily="34" charset="0"/>
        </a:defRPr>
      </a:lvl5pPr>
      <a:lvl6pPr marL="884238" indent="-427038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E80"/>
          </a:solidFill>
          <a:latin typeface="Trebuchet MS" pitchFamily="34" charset="0"/>
        </a:defRPr>
      </a:lvl6pPr>
      <a:lvl7pPr marL="1341438" indent="-427038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E80"/>
          </a:solidFill>
          <a:latin typeface="Trebuchet MS" pitchFamily="34" charset="0"/>
        </a:defRPr>
      </a:lvl7pPr>
      <a:lvl8pPr marL="1798638" indent="-427038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E80"/>
          </a:solidFill>
          <a:latin typeface="Trebuchet MS" pitchFamily="34" charset="0"/>
        </a:defRPr>
      </a:lvl8pPr>
      <a:lvl9pPr marL="2255838" indent="-427038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E80"/>
          </a:solidFill>
          <a:latin typeface="Trebuchet MS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defRPr sz="1600" b="1">
          <a:solidFill>
            <a:srgbClr val="005E80"/>
          </a:solidFill>
          <a:latin typeface="+mn-lt"/>
          <a:ea typeface="+mn-ea"/>
          <a:cs typeface="+mn-cs"/>
        </a:defRPr>
      </a:lvl1pPr>
      <a:lvl2pPr marL="176213" indent="-176213" algn="l" rtl="0" eaLnBrk="1" fontAlgn="base" hangingPunct="1">
        <a:spcBef>
          <a:spcPct val="20000"/>
        </a:spcBef>
        <a:spcAft>
          <a:spcPct val="0"/>
        </a:spcAft>
        <a:buFont typeface="Trebuchet MS" panose="020B0603020202020204" pitchFamily="34" charset="0"/>
        <a:buChar char="»"/>
        <a:defRPr sz="1600" b="1">
          <a:solidFill>
            <a:schemeClr val="tx1"/>
          </a:solidFill>
          <a:latin typeface="+mn-lt"/>
        </a:defRPr>
      </a:lvl2pPr>
      <a:lvl3pPr marL="0" indent="0" algn="l" rtl="0" eaLnBrk="1" fontAlgn="base" hangingPunct="1">
        <a:spcBef>
          <a:spcPct val="20000"/>
        </a:spcBef>
        <a:spcAft>
          <a:spcPct val="0"/>
        </a:spcAft>
        <a:buSzPct val="130000"/>
        <a:buFont typeface="Trebuchet MS" pitchFamily="34" charset="0"/>
        <a:buNone/>
        <a:defRPr sz="1600" b="0">
          <a:solidFill>
            <a:schemeClr val="tx1"/>
          </a:solidFill>
          <a:latin typeface="+mn-lt"/>
        </a:defRPr>
      </a:lvl3pPr>
      <a:lvl4pPr marL="176213" indent="-176213" algn="l" rtl="0" eaLnBrk="1" fontAlgn="base" hangingPunct="1">
        <a:spcBef>
          <a:spcPct val="20000"/>
        </a:spcBef>
        <a:spcAft>
          <a:spcPct val="0"/>
        </a:spcAft>
        <a:buFont typeface="Trebuchet MS" panose="020B0603020202020204" pitchFamily="34" charset="0"/>
        <a:buChar char="»"/>
        <a:defRPr sz="1600" baseline="0">
          <a:solidFill>
            <a:schemeClr val="tx1"/>
          </a:solidFill>
          <a:latin typeface="+mn-lt"/>
        </a:defRPr>
      </a:lvl4pPr>
      <a:lvl5pPr marL="360363" indent="-184150" algn="l" rtl="0" eaLnBrk="1" fontAlgn="base" hangingPunct="1">
        <a:spcBef>
          <a:spcPct val="20000"/>
        </a:spcBef>
        <a:spcAft>
          <a:spcPct val="0"/>
        </a:spcAft>
        <a:buChar char="»"/>
        <a:defRPr sz="1600" baseline="0">
          <a:solidFill>
            <a:schemeClr val="tx1"/>
          </a:solidFill>
          <a:latin typeface="+mn-lt"/>
        </a:defRPr>
      </a:lvl5pPr>
      <a:lvl6pPr marL="2719388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3176588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633788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4090988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04DDD748-C62D-70F5-C191-6F7AE0D32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Wir wachsen zur Region „Unterer Neckar“ zusammen</a:t>
            </a:r>
          </a:p>
        </p:txBody>
      </p:sp>
      <p:pic>
        <p:nvPicPr>
          <p:cNvPr id="4" name="Grafik 3" descr="Ein Bild, das Text, Flasche enthält.">
            <a:extLst>
              <a:ext uri="{FF2B5EF4-FFF2-40B4-BE49-F238E27FC236}">
                <a16:creationId xmlns:a16="http://schemas.microsoft.com/office/drawing/2014/main" id="{31963DFB-40D6-CD9F-87CC-D77D1373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0090"/>
            <a:ext cx="12801600" cy="784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173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F68F1-CD27-B2EB-1159-6F8EC0B21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68035ABE-4AC0-D700-CCEB-96B99EB32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Unsere Hauptamtlichen in der Dienstgruppe „Unterer Neckar“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131D728-CD4B-D3B0-93AD-9D279C86D30D}"/>
              </a:ext>
            </a:extLst>
          </p:cNvPr>
          <p:cNvSpPr txBox="1"/>
          <p:nvPr/>
        </p:nvSpPr>
        <p:spPr>
          <a:xfrm>
            <a:off x="1718973" y="1385167"/>
            <a:ext cx="1197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Anna Bier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34934E1-0DCD-C896-51E9-0534D568DA9B}"/>
              </a:ext>
            </a:extLst>
          </p:cNvPr>
          <p:cNvSpPr txBox="1"/>
          <p:nvPr/>
        </p:nvSpPr>
        <p:spPr>
          <a:xfrm>
            <a:off x="699464" y="7610653"/>
            <a:ext cx="3236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Pfarrerin</a:t>
            </a:r>
          </a:p>
          <a:p>
            <a:pPr algn="ctr"/>
            <a:r>
              <a:rPr lang="de-DE" dirty="0"/>
              <a:t>Arbeitsschwerpunkt Ilvesheim</a:t>
            </a:r>
          </a:p>
        </p:txBody>
      </p:sp>
      <p:pic>
        <p:nvPicPr>
          <p:cNvPr id="7" name="Grafik 6" descr="Ein Bild, das Person, Menschliches Gesicht, Baum, Lächeln enthält.&#10;&#10;KI-generierte Inhalte können fehlerhaft sein.">
            <a:extLst>
              <a:ext uri="{FF2B5EF4-FFF2-40B4-BE49-F238E27FC236}">
                <a16:creationId xmlns:a16="http://schemas.microsoft.com/office/drawing/2014/main" id="{C9F64806-2165-2C03-15E5-3C94FAB6E7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0" r="23290"/>
          <a:stretch>
            <a:fillRect/>
          </a:stretch>
        </p:blipFill>
        <p:spPr>
          <a:xfrm>
            <a:off x="8554274" y="1782532"/>
            <a:ext cx="3937652" cy="5760000"/>
          </a:xfrm>
          <a:prstGeom prst="rect">
            <a:avLst/>
          </a:prstGeom>
        </p:spPr>
      </p:pic>
      <p:pic>
        <p:nvPicPr>
          <p:cNvPr id="9" name="Grafik 8" descr="Ein Bild, das Person, Menschliches Gesicht, Himmel, Kleidung enthält.&#10;&#10;KI-generierte Inhalte können fehlerhaft sein.">
            <a:extLst>
              <a:ext uri="{FF2B5EF4-FFF2-40B4-BE49-F238E27FC236}">
                <a16:creationId xmlns:a16="http://schemas.microsoft.com/office/drawing/2014/main" id="{03D416B6-161F-4F2B-BD40-FB35859DB0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2"/>
          <a:stretch>
            <a:fillRect/>
          </a:stretch>
        </p:blipFill>
        <p:spPr>
          <a:xfrm>
            <a:off x="339168" y="1782532"/>
            <a:ext cx="3957378" cy="5760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E5E80D66-BD8B-BF40-FDF3-60D01F7A09A1}"/>
              </a:ext>
            </a:extLst>
          </p:cNvPr>
          <p:cNvSpPr txBox="1"/>
          <p:nvPr/>
        </p:nvSpPr>
        <p:spPr>
          <a:xfrm>
            <a:off x="9163390" y="1370197"/>
            <a:ext cx="2608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Dr. Annemarie Kaschub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E73AB04-8803-D31E-CA3B-ED3F443FE284}"/>
              </a:ext>
            </a:extLst>
          </p:cNvPr>
          <p:cNvSpPr txBox="1"/>
          <p:nvPr/>
        </p:nvSpPr>
        <p:spPr>
          <a:xfrm>
            <a:off x="8736610" y="7610653"/>
            <a:ext cx="37497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Pfarrerin</a:t>
            </a:r>
          </a:p>
          <a:p>
            <a:pPr algn="ctr"/>
            <a:r>
              <a:rPr lang="de-DE" dirty="0"/>
              <a:t>Arbeitsschwerpunkt Neckarhausen</a:t>
            </a:r>
          </a:p>
        </p:txBody>
      </p:sp>
      <p:pic>
        <p:nvPicPr>
          <p:cNvPr id="6" name="Grafik 5" descr="Ein Bild, das Person, Menschliches Gesicht, draußen, Lächeln enthält.&#10;&#10;KI-generierte Inhalte können fehlerhaft sein.">
            <a:extLst>
              <a:ext uri="{FF2B5EF4-FFF2-40B4-BE49-F238E27FC236}">
                <a16:creationId xmlns:a16="http://schemas.microsoft.com/office/drawing/2014/main" id="{146A29F7-5AC7-7369-A18D-F811192E0A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2"/>
          <a:stretch>
            <a:fillRect/>
          </a:stretch>
        </p:blipFill>
        <p:spPr>
          <a:xfrm>
            <a:off x="4456584" y="1782532"/>
            <a:ext cx="3937652" cy="57600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D0BB643-31DA-FE69-1838-75C537BFDAD2}"/>
              </a:ext>
            </a:extLst>
          </p:cNvPr>
          <p:cNvSpPr txBox="1"/>
          <p:nvPr/>
        </p:nvSpPr>
        <p:spPr>
          <a:xfrm>
            <a:off x="5263946" y="1385167"/>
            <a:ext cx="2144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Bärbel Fichtner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452B459-7225-762C-0FFF-A3CFD9115BC2}"/>
              </a:ext>
            </a:extLst>
          </p:cNvPr>
          <p:cNvSpPr txBox="1"/>
          <p:nvPr/>
        </p:nvSpPr>
        <p:spPr>
          <a:xfrm>
            <a:off x="4718288" y="7610653"/>
            <a:ext cx="3365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Diakonin</a:t>
            </a:r>
          </a:p>
          <a:p>
            <a:pPr algn="ctr"/>
            <a:r>
              <a:rPr lang="de-DE" dirty="0"/>
              <a:t>Arbeitsschwerpunkt Ladenburg</a:t>
            </a:r>
          </a:p>
        </p:txBody>
      </p:sp>
    </p:spTree>
    <p:extLst>
      <p:ext uri="{BB962C8B-B14F-4D97-AF65-F5344CB8AC3E}">
        <p14:creationId xmlns:p14="http://schemas.microsoft.com/office/powerpoint/2010/main" val="4160153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F9FDD-E36A-85BA-2559-615EF310A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 descr="Ein Bild, das Person, Menschliches Gesicht, Text, Handschrift enthält.">
            <a:extLst>
              <a:ext uri="{FF2B5EF4-FFF2-40B4-BE49-F238E27FC236}">
                <a16:creationId xmlns:a16="http://schemas.microsoft.com/office/drawing/2014/main" id="{CFCE1F50-313D-1182-9DB1-115EE75DFA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9"/>
          <a:stretch>
            <a:fillRect/>
          </a:stretch>
        </p:blipFill>
        <p:spPr>
          <a:xfrm rot="5400000">
            <a:off x="7648992" y="2693412"/>
            <a:ext cx="5754402" cy="394383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434C2B0-1764-4C22-A726-12A96265F5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96"/>
          <a:stretch>
            <a:fillRect/>
          </a:stretch>
        </p:blipFill>
        <p:spPr>
          <a:xfrm>
            <a:off x="4456584" y="1786225"/>
            <a:ext cx="3937652" cy="575999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131DFD0-5BDA-EC36-D300-25030342BE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764" r="19990"/>
          <a:stretch>
            <a:fillRect/>
          </a:stretch>
        </p:blipFill>
        <p:spPr>
          <a:xfrm>
            <a:off x="345495" y="1782532"/>
            <a:ext cx="3988561" cy="5760000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8B61AB48-9BEA-E8B5-FEE6-03A9594A8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Unsere Hauptamtlichen in der Dienstgruppe „Unterer Neckar“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9D9A8CA-EDC6-13CF-801F-220165EE7A84}"/>
              </a:ext>
            </a:extLst>
          </p:cNvPr>
          <p:cNvSpPr txBox="1"/>
          <p:nvPr/>
        </p:nvSpPr>
        <p:spPr>
          <a:xfrm>
            <a:off x="1475320" y="1385167"/>
            <a:ext cx="1685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Bernd </a:t>
            </a:r>
            <a:r>
              <a:rPr lang="de-DE" dirty="0" err="1"/>
              <a:t>Kreissig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6601B86-1CD4-0729-3A0C-CEDC702EC0CE}"/>
              </a:ext>
            </a:extLst>
          </p:cNvPr>
          <p:cNvSpPr txBox="1"/>
          <p:nvPr/>
        </p:nvSpPr>
        <p:spPr>
          <a:xfrm>
            <a:off x="763587" y="7610653"/>
            <a:ext cx="3108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Pfarrer</a:t>
            </a:r>
          </a:p>
          <a:p>
            <a:pPr algn="ctr"/>
            <a:r>
              <a:rPr lang="de-DE" dirty="0"/>
              <a:t>Arbeitsschwerpunkt </a:t>
            </a:r>
            <a:r>
              <a:rPr lang="de-DE" dirty="0" err="1"/>
              <a:t>Edingen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4A99D93-8209-2011-9A40-C7D34A71F7CD}"/>
              </a:ext>
            </a:extLst>
          </p:cNvPr>
          <p:cNvSpPr txBox="1"/>
          <p:nvPr/>
        </p:nvSpPr>
        <p:spPr>
          <a:xfrm>
            <a:off x="9580238" y="1370197"/>
            <a:ext cx="1774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Frauke Manske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3119CB4-F22A-8316-4EE3-188CF83A0C4E}"/>
              </a:ext>
            </a:extLst>
          </p:cNvPr>
          <p:cNvSpPr txBox="1"/>
          <p:nvPr/>
        </p:nvSpPr>
        <p:spPr>
          <a:xfrm>
            <a:off x="8993092" y="7610653"/>
            <a:ext cx="3236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Diakonin</a:t>
            </a:r>
          </a:p>
          <a:p>
            <a:pPr algn="ctr"/>
            <a:r>
              <a:rPr lang="de-DE" dirty="0"/>
              <a:t>Arbeitsschwerpunkt Ilvesheim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EA33C5F-BC94-79AC-2F40-C4DFDD12A386}"/>
              </a:ext>
            </a:extLst>
          </p:cNvPr>
          <p:cNvSpPr txBox="1"/>
          <p:nvPr/>
        </p:nvSpPr>
        <p:spPr>
          <a:xfrm>
            <a:off x="5263946" y="1385167"/>
            <a:ext cx="2144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Salome Lang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2FE167E-8ADE-011E-685D-DA330B525BAD}"/>
              </a:ext>
            </a:extLst>
          </p:cNvPr>
          <p:cNvSpPr txBox="1"/>
          <p:nvPr/>
        </p:nvSpPr>
        <p:spPr>
          <a:xfrm>
            <a:off x="4622108" y="7610653"/>
            <a:ext cx="3557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Vikarin</a:t>
            </a:r>
          </a:p>
          <a:p>
            <a:pPr algn="ctr"/>
            <a:r>
              <a:rPr lang="de-DE" dirty="0"/>
              <a:t>Arbeitsschwerpunkt Heddesheim</a:t>
            </a:r>
          </a:p>
        </p:txBody>
      </p:sp>
    </p:spTree>
    <p:extLst>
      <p:ext uri="{BB962C8B-B14F-4D97-AF65-F5344CB8AC3E}">
        <p14:creationId xmlns:p14="http://schemas.microsoft.com/office/powerpoint/2010/main" val="3883834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F68F1-CD27-B2EB-1159-6F8EC0B21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 descr="Ein Bild, das Menschliches Gesicht, Person, Kleidung, Lächeln enthält.&#10;&#10;KI-generierte Inhalte können fehlerhaft sein.">
            <a:extLst>
              <a:ext uri="{FF2B5EF4-FFF2-40B4-BE49-F238E27FC236}">
                <a16:creationId xmlns:a16="http://schemas.microsoft.com/office/drawing/2014/main" id="{B1BFF872-8690-2C15-F307-C64E184E58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94"/>
          <a:stretch>
            <a:fillRect/>
          </a:stretch>
        </p:blipFill>
        <p:spPr>
          <a:xfrm>
            <a:off x="8544411" y="1782532"/>
            <a:ext cx="3957377" cy="5760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9198373-D6B1-933C-F804-CBBCEBD368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739"/>
          <a:stretch>
            <a:fillRect/>
          </a:stretch>
        </p:blipFill>
        <p:spPr>
          <a:xfrm>
            <a:off x="4456584" y="1782532"/>
            <a:ext cx="3937652" cy="5760000"/>
          </a:xfrm>
          <a:prstGeom prst="rect">
            <a:avLst/>
          </a:prstGeom>
        </p:spPr>
      </p:pic>
      <p:pic>
        <p:nvPicPr>
          <p:cNvPr id="15" name="Grafik 14" descr="Ein Bild, das Person, Menschliches Gesicht, Kleidung, Lächeln enthält.">
            <a:extLst>
              <a:ext uri="{FF2B5EF4-FFF2-40B4-BE49-F238E27FC236}">
                <a16:creationId xmlns:a16="http://schemas.microsoft.com/office/drawing/2014/main" id="{56119E39-0049-AF1A-4DA5-D60AEF9DEC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5" r="4870"/>
          <a:stretch>
            <a:fillRect/>
          </a:stretch>
        </p:blipFill>
        <p:spPr>
          <a:xfrm>
            <a:off x="339169" y="1782532"/>
            <a:ext cx="3957377" cy="5760000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68035ABE-4AC0-D700-CCEB-96B99EB32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Unsere Hauptamtlichen in der Dienstgruppe „Unterer Neckar“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131D728-CD4B-D3B0-93AD-9D279C86D30D}"/>
              </a:ext>
            </a:extLst>
          </p:cNvPr>
          <p:cNvSpPr txBox="1"/>
          <p:nvPr/>
        </p:nvSpPr>
        <p:spPr>
          <a:xfrm>
            <a:off x="1400458" y="1385167"/>
            <a:ext cx="1834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Dierk </a:t>
            </a:r>
            <a:r>
              <a:rPr lang="de-DE" dirty="0" err="1"/>
              <a:t>Rafflewski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34934E1-0DCD-C896-51E9-0534D568DA9B}"/>
              </a:ext>
            </a:extLst>
          </p:cNvPr>
          <p:cNvSpPr txBox="1"/>
          <p:nvPr/>
        </p:nvSpPr>
        <p:spPr>
          <a:xfrm>
            <a:off x="539165" y="7610653"/>
            <a:ext cx="3557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Pfarrer</a:t>
            </a:r>
          </a:p>
          <a:p>
            <a:pPr algn="ctr"/>
            <a:r>
              <a:rPr lang="de-DE" dirty="0"/>
              <a:t>Arbeitsschwerpunkt Heddesheim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5E80D66-BD8B-BF40-FDF3-60D01F7A09A1}"/>
              </a:ext>
            </a:extLst>
          </p:cNvPr>
          <p:cNvSpPr txBox="1"/>
          <p:nvPr/>
        </p:nvSpPr>
        <p:spPr>
          <a:xfrm>
            <a:off x="9387880" y="1370197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Franziska </a:t>
            </a:r>
            <a:r>
              <a:rPr lang="de-DE" dirty="0" err="1"/>
              <a:t>Stoellger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E73AB04-8803-D31E-CA3B-ED3F443FE284}"/>
              </a:ext>
            </a:extLst>
          </p:cNvPr>
          <p:cNvSpPr txBox="1"/>
          <p:nvPr/>
        </p:nvSpPr>
        <p:spPr>
          <a:xfrm>
            <a:off x="8832791" y="7610653"/>
            <a:ext cx="3557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Pfarrerin</a:t>
            </a:r>
          </a:p>
          <a:p>
            <a:pPr algn="ctr"/>
            <a:r>
              <a:rPr lang="de-DE" dirty="0"/>
              <a:t>Arbeitsschwerpunkt Heddesheim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D0BB643-31DA-FE69-1838-75C537BFDAD2}"/>
              </a:ext>
            </a:extLst>
          </p:cNvPr>
          <p:cNvSpPr txBox="1"/>
          <p:nvPr/>
        </p:nvSpPr>
        <p:spPr>
          <a:xfrm>
            <a:off x="5263946" y="1385167"/>
            <a:ext cx="2144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David Reichert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452B459-7225-762C-0FFF-A3CFD9115BC2}"/>
              </a:ext>
            </a:extLst>
          </p:cNvPr>
          <p:cNvSpPr txBox="1"/>
          <p:nvPr/>
        </p:nvSpPr>
        <p:spPr>
          <a:xfrm>
            <a:off x="4718288" y="7610653"/>
            <a:ext cx="3365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Pfarrer</a:t>
            </a:r>
          </a:p>
          <a:p>
            <a:pPr algn="ctr"/>
            <a:r>
              <a:rPr lang="de-DE" dirty="0"/>
              <a:t>Arbeitsschwerpunkt Ladenburg</a:t>
            </a:r>
          </a:p>
        </p:txBody>
      </p:sp>
    </p:spTree>
    <p:extLst>
      <p:ext uri="{BB962C8B-B14F-4D97-AF65-F5344CB8AC3E}">
        <p14:creationId xmlns:p14="http://schemas.microsoft.com/office/powerpoint/2010/main" val="3132872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F76EA2-2E77-D4AE-5B4B-14E067055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de-DE" dirty="0"/>
              <a:t>Aktuelle Situation</a:t>
            </a: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D4C1ADD3-438F-62DB-3D65-CF3621B196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7275919"/>
              </p:ext>
            </p:extLst>
          </p:nvPr>
        </p:nvGraphicFramePr>
        <p:xfrm>
          <a:off x="496144" y="8015501"/>
          <a:ext cx="11851302" cy="1305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1302">
                  <a:extLst>
                    <a:ext uri="{9D8B030D-6E8A-4147-A177-3AD203B41FA5}">
                      <a16:colId xmlns:a16="http://schemas.microsoft.com/office/drawing/2014/main" val="1560726951"/>
                    </a:ext>
                  </a:extLst>
                </a:gridCol>
                <a:gridCol w="1764000">
                  <a:extLst>
                    <a:ext uri="{9D8B030D-6E8A-4147-A177-3AD203B41FA5}">
                      <a16:colId xmlns:a16="http://schemas.microsoft.com/office/drawing/2014/main" val="3151646725"/>
                    </a:ext>
                  </a:extLst>
                </a:gridCol>
                <a:gridCol w="1764000">
                  <a:extLst>
                    <a:ext uri="{9D8B030D-6E8A-4147-A177-3AD203B41FA5}">
                      <a16:colId xmlns:a16="http://schemas.microsoft.com/office/drawing/2014/main" val="66600191"/>
                    </a:ext>
                  </a:extLst>
                </a:gridCol>
                <a:gridCol w="1764000">
                  <a:extLst>
                    <a:ext uri="{9D8B030D-6E8A-4147-A177-3AD203B41FA5}">
                      <a16:colId xmlns:a16="http://schemas.microsoft.com/office/drawing/2014/main" val="1962669774"/>
                    </a:ext>
                  </a:extLst>
                </a:gridCol>
                <a:gridCol w="1764000">
                  <a:extLst>
                    <a:ext uri="{9D8B030D-6E8A-4147-A177-3AD203B41FA5}">
                      <a16:colId xmlns:a16="http://schemas.microsoft.com/office/drawing/2014/main" val="3330940734"/>
                    </a:ext>
                  </a:extLst>
                </a:gridCol>
                <a:gridCol w="1764000">
                  <a:extLst>
                    <a:ext uri="{9D8B030D-6E8A-4147-A177-3AD203B41FA5}">
                      <a16:colId xmlns:a16="http://schemas.microsoft.com/office/drawing/2014/main" val="10727989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sz="1700" dirty="0"/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700" dirty="0">
                          <a:solidFill>
                            <a:schemeClr val="tx1"/>
                          </a:solidFill>
                        </a:rPr>
                        <a:t>Neckarhausen</a:t>
                      </a:r>
                      <a:br>
                        <a:rPr lang="de-DE" sz="1700" dirty="0">
                          <a:solidFill>
                            <a:schemeClr val="tx1"/>
                          </a:solidFill>
                        </a:rPr>
                      </a:b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(ohne Neu-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Edingen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700" dirty="0" err="1">
                          <a:solidFill>
                            <a:schemeClr val="tx1"/>
                          </a:solidFill>
                        </a:rPr>
                        <a:t>Edingen</a:t>
                      </a:r>
                      <a:r>
                        <a:rPr lang="de-DE" sz="1700" dirty="0">
                          <a:solidFill>
                            <a:schemeClr val="tx1"/>
                          </a:solidFill>
                        </a:rPr>
                        <a:t> </a:t>
                      </a:r>
                      <a:br>
                        <a:rPr lang="de-DE" sz="1700" dirty="0">
                          <a:solidFill>
                            <a:schemeClr val="tx1"/>
                          </a:solidFill>
                        </a:rPr>
                      </a:b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(ohne Neu-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Edingen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de-DE" sz="17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700" dirty="0">
                          <a:solidFill>
                            <a:schemeClr val="tx1"/>
                          </a:solidFill>
                        </a:rPr>
                        <a:t>Ladenburg</a:t>
                      </a: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700" dirty="0">
                          <a:solidFill>
                            <a:schemeClr val="tx1"/>
                          </a:solidFill>
                        </a:rPr>
                        <a:t>Ilvesheim</a:t>
                      </a: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700" dirty="0">
                          <a:solidFill>
                            <a:schemeClr val="tx1"/>
                          </a:solidFill>
                        </a:rPr>
                        <a:t>Heddesheim</a:t>
                      </a:r>
                    </a:p>
                  </a:txBody>
                  <a:tcPr marL="36000" marR="36000"/>
                </a:tc>
                <a:extLst>
                  <a:ext uri="{0D108BD9-81ED-4DB2-BD59-A6C34878D82A}">
                    <a16:rowId xmlns:a16="http://schemas.microsoft.com/office/drawing/2014/main" val="9843275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700" dirty="0"/>
                        <a:t>Gemeindemitglieder 1.1.2025</a:t>
                      </a: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700" dirty="0"/>
                        <a:t>1.337</a:t>
                      </a: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700" dirty="0"/>
                        <a:t>1.776</a:t>
                      </a: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700" dirty="0"/>
                        <a:t>3.281</a:t>
                      </a: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700" dirty="0"/>
                        <a:t>2.154</a:t>
                      </a: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700" dirty="0"/>
                        <a:t>3.221</a:t>
                      </a:r>
                    </a:p>
                  </a:txBody>
                  <a:tcPr marL="36000" marR="36000"/>
                </a:tc>
                <a:extLst>
                  <a:ext uri="{0D108BD9-81ED-4DB2-BD59-A6C34878D82A}">
                    <a16:rowId xmlns:a16="http://schemas.microsoft.com/office/drawing/2014/main" val="3736470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700" dirty="0"/>
                        <a:t>Gemeindemitglieder 1.1.2008</a:t>
                      </a: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700" dirty="0"/>
                        <a:t>1.900</a:t>
                      </a: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700" dirty="0"/>
                        <a:t>2.527</a:t>
                      </a: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700" dirty="0"/>
                        <a:t>4.010</a:t>
                      </a: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700" dirty="0"/>
                        <a:t>2.739</a:t>
                      </a:r>
                    </a:p>
                  </a:txBody>
                  <a:tcPr marL="36000" marR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700" dirty="0"/>
                        <a:t>4.323</a:t>
                      </a:r>
                    </a:p>
                  </a:txBody>
                  <a:tcPr marL="36000" marR="36000"/>
                </a:tc>
                <a:extLst>
                  <a:ext uri="{0D108BD9-81ED-4DB2-BD59-A6C34878D82A}">
                    <a16:rowId xmlns:a16="http://schemas.microsoft.com/office/drawing/2014/main" val="431880924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948BAAAF-2E88-4207-246E-91300209D8BE}"/>
              </a:ext>
            </a:extLst>
          </p:cNvPr>
          <p:cNvSpPr txBox="1"/>
          <p:nvPr/>
        </p:nvSpPr>
        <p:spPr>
          <a:xfrm>
            <a:off x="496144" y="1069179"/>
            <a:ext cx="11809312" cy="71193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ts val="38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latin typeface="Arial"/>
                <a:cs typeface="Arial"/>
              </a:rPr>
              <a:t>In den letzten 17 Jahren haben wir leider 25% unserer Gemeindemitglieder verloren und haben damit weniger Einnahmen aus Kirchensteuern.</a:t>
            </a:r>
          </a:p>
          <a:p>
            <a:pPr marL="285750" indent="-285750">
              <a:lnSpc>
                <a:spcPts val="36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latin typeface="Arial"/>
                <a:cs typeface="Arial"/>
              </a:rPr>
              <a:t>Die Anzahl der Theologiestudenten ^^ist rückläufig und in den kommenden Jahren werden nicht alle vakanten Pfarrstellen besetzt werden können.</a:t>
            </a:r>
          </a:p>
          <a:p>
            <a:pPr marL="285750" indent="-285750">
              <a:lnSpc>
                <a:spcPts val="38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latin typeface="Arial"/>
                <a:cs typeface="Arial"/>
              </a:rPr>
              <a:t>In 2026 und bis 2036 wird jeweils eine Pfarrstelle in der Region „Unterer Neckar“ entfallen.</a:t>
            </a:r>
          </a:p>
          <a:p>
            <a:pPr>
              <a:lnSpc>
                <a:spcPts val="3800"/>
              </a:lnSpc>
              <a:spcAft>
                <a:spcPts val="300"/>
              </a:spcAft>
            </a:pPr>
            <a:endParaRPr lang="de-DE" sz="2400" dirty="0"/>
          </a:p>
          <a:p>
            <a:pPr marL="285750" indent="-285750">
              <a:lnSpc>
                <a:spcPts val="38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2400" dirty="0"/>
              <a:t>Gemeinsam geht es besser: Talente &amp; Inhalte können in der Region geteilt werden. Verwaltungsaufwand wird reduziert und lässt mehr Zeit für Arbeit in der Gemeinde.</a:t>
            </a:r>
          </a:p>
          <a:p>
            <a:pPr marL="285750" indent="-285750">
              <a:lnSpc>
                <a:spcPts val="38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2400" dirty="0"/>
              <a:t>In der Dienstgruppe können Pfarrpersonen in Teilzeit besser arbeiten als in einer Einzelgemeinde – der Pfarrberuf wird besser mit Familie vereinbar und attraktiver.</a:t>
            </a:r>
          </a:p>
          <a:p>
            <a:pPr>
              <a:lnSpc>
                <a:spcPts val="3800"/>
              </a:lnSpc>
              <a:spcAft>
                <a:spcPts val="300"/>
              </a:spcAft>
            </a:pPr>
            <a:endParaRPr lang="de-DE" sz="2400" dirty="0"/>
          </a:p>
          <a:p>
            <a:pPr>
              <a:lnSpc>
                <a:spcPts val="3800"/>
              </a:lnSpc>
              <a:spcAft>
                <a:spcPts val="300"/>
              </a:spcAft>
            </a:pPr>
            <a:endParaRPr lang="de-DE" sz="2400" dirty="0"/>
          </a:p>
          <a:p>
            <a:pPr>
              <a:lnSpc>
                <a:spcPts val="3800"/>
              </a:lnSpc>
              <a:spcAft>
                <a:spcPts val="300"/>
              </a:spcAft>
            </a:pPr>
            <a:endParaRPr lang="de-DE" sz="2400" dirty="0"/>
          </a:p>
        </p:txBody>
      </p:sp>
      <p:pic>
        <p:nvPicPr>
          <p:cNvPr id="5" name="Grafik 4" descr="Ein Bild, das Text, Flasche enthält.">
            <a:extLst>
              <a:ext uri="{FF2B5EF4-FFF2-40B4-BE49-F238E27FC236}">
                <a16:creationId xmlns:a16="http://schemas.microsoft.com/office/drawing/2014/main" id="{70F6D0F5-6D4B-A978-A0F3-D6316F11B9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2" t="36395" r="59603" b="22794"/>
          <a:stretch>
            <a:fillRect/>
          </a:stretch>
        </p:blipFill>
        <p:spPr>
          <a:xfrm>
            <a:off x="5897195" y="6461872"/>
            <a:ext cx="571318" cy="1512001"/>
          </a:xfrm>
          <a:prstGeom prst="rect">
            <a:avLst/>
          </a:prstGeom>
        </p:spPr>
      </p:pic>
      <p:pic>
        <p:nvPicPr>
          <p:cNvPr id="14" name="Grafik 13" descr="Ein Bild, das Text, Flasche enthält.">
            <a:extLst>
              <a:ext uri="{FF2B5EF4-FFF2-40B4-BE49-F238E27FC236}">
                <a16:creationId xmlns:a16="http://schemas.microsoft.com/office/drawing/2014/main" id="{F9ACB818-2448-24B3-0E75-064147C19F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25" t="36395" r="20523" b="22794"/>
          <a:stretch>
            <a:fillRect/>
          </a:stretch>
        </p:blipFill>
        <p:spPr>
          <a:xfrm>
            <a:off x="11069721" y="6471378"/>
            <a:ext cx="783408" cy="1512001"/>
          </a:xfrm>
          <a:prstGeom prst="rect">
            <a:avLst/>
          </a:prstGeom>
        </p:spPr>
      </p:pic>
      <p:pic>
        <p:nvPicPr>
          <p:cNvPr id="15" name="Grafik 14" descr="Ein Bild, das Text, Flasche enthält.">
            <a:extLst>
              <a:ext uri="{FF2B5EF4-FFF2-40B4-BE49-F238E27FC236}">
                <a16:creationId xmlns:a16="http://schemas.microsoft.com/office/drawing/2014/main" id="{1315F720-6B4F-15B1-3D9E-57E75B2998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0" t="36395" r="33475" b="22794"/>
          <a:stretch>
            <a:fillRect/>
          </a:stretch>
        </p:blipFill>
        <p:spPr>
          <a:xfrm>
            <a:off x="9304372" y="6465383"/>
            <a:ext cx="855582" cy="1512001"/>
          </a:xfrm>
          <a:prstGeom prst="rect">
            <a:avLst/>
          </a:prstGeom>
        </p:spPr>
      </p:pic>
      <p:pic>
        <p:nvPicPr>
          <p:cNvPr id="18" name="Grafik 17" descr="Ein Bild, das Text, Flasche enthält.">
            <a:extLst>
              <a:ext uri="{FF2B5EF4-FFF2-40B4-BE49-F238E27FC236}">
                <a16:creationId xmlns:a16="http://schemas.microsoft.com/office/drawing/2014/main" id="{42090424-6421-0EF2-7FCC-DEBD428BE7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3" t="36395" r="46952" b="22794"/>
          <a:stretch>
            <a:fillRect/>
          </a:stretch>
        </p:blipFill>
        <p:spPr>
          <a:xfrm>
            <a:off x="3989600" y="6461872"/>
            <a:ext cx="792088" cy="1512001"/>
          </a:xfrm>
          <a:prstGeom prst="rect">
            <a:avLst/>
          </a:prstGeom>
        </p:spPr>
      </p:pic>
      <p:pic>
        <p:nvPicPr>
          <p:cNvPr id="19" name="Grafik 18" descr="Ein Bild, das Text, Flasche enthält.">
            <a:extLst>
              <a:ext uri="{FF2B5EF4-FFF2-40B4-BE49-F238E27FC236}">
                <a16:creationId xmlns:a16="http://schemas.microsoft.com/office/drawing/2014/main" id="{E400005F-EA98-9F35-DFE4-106BDAC1A4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t="36395" r="68237" b="22794"/>
          <a:stretch>
            <a:fillRect/>
          </a:stretch>
        </p:blipFill>
        <p:spPr>
          <a:xfrm>
            <a:off x="7413047" y="6440875"/>
            <a:ext cx="841134" cy="1512001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63A776C6-0879-3A4F-8262-DE9D9346BB6D}"/>
              </a:ext>
            </a:extLst>
          </p:cNvPr>
          <p:cNvSpPr txBox="1">
            <a:spLocks/>
          </p:cNvSpPr>
          <p:nvPr/>
        </p:nvSpPr>
        <p:spPr>
          <a:xfrm>
            <a:off x="496144" y="3869092"/>
            <a:ext cx="11198651" cy="805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427038" indent="-427038" algn="l" rtl="0" eaLnBrk="1" fontAlgn="base" hangingPunct="1">
              <a:spcBef>
                <a:spcPct val="0"/>
              </a:spcBef>
              <a:spcAft>
                <a:spcPct val="0"/>
              </a:spcAft>
              <a:tabLst/>
              <a:defRPr sz="2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27038" indent="-42703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2pPr>
            <a:lvl3pPr marL="427038" indent="-42703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3pPr>
            <a:lvl4pPr marL="427038" indent="-42703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4pPr>
            <a:lvl5pPr marL="427038" indent="-42703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5pPr>
            <a:lvl6pPr marL="884238" indent="-42703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6pPr>
            <a:lvl7pPr marL="1341438" indent="-42703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7pPr>
            <a:lvl8pPr marL="1798638" indent="-42703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8pPr>
            <a:lvl9pPr marL="2255838" indent="-42703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E80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de-DE" kern="0" dirty="0"/>
              <a:t>Chancen aus dem Regionalprozess</a:t>
            </a:r>
          </a:p>
        </p:txBody>
      </p:sp>
    </p:spTree>
    <p:extLst>
      <p:ext uri="{BB962C8B-B14F-4D97-AF65-F5344CB8AC3E}">
        <p14:creationId xmlns:p14="http://schemas.microsoft.com/office/powerpoint/2010/main" val="3896394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9CDB5-0FC0-4EF4-55B4-EAE14BFBA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23E0CC-C11A-696C-C9CC-FC322D60A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de-DE" dirty="0"/>
              <a:t>Wie gestalten wir unsere gemeinsame Zukunft?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832E66E-ED93-673F-42E3-283F1FBC2720}"/>
              </a:ext>
            </a:extLst>
          </p:cNvPr>
          <p:cNvSpPr txBox="1"/>
          <p:nvPr/>
        </p:nvSpPr>
        <p:spPr>
          <a:xfrm>
            <a:off x="496144" y="1513415"/>
            <a:ext cx="11521280" cy="7888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400" dirty="0"/>
              <a:t>Die Pfarrpersonen und Diakoninnen der 5 Gemeinden bilden seit 1.1.2023 eine gemeinsame Dienstgruppe.</a:t>
            </a:r>
          </a:p>
          <a:p>
            <a:pPr marL="285750" indent="-285750">
              <a:lnSpc>
                <a:spcPts val="3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400" dirty="0"/>
              <a:t>Am 2.7. 2025 hat sich der </a:t>
            </a:r>
            <a:r>
              <a:rPr lang="de-DE" sz="2400" dirty="0" err="1"/>
              <a:t>Regioausschuss</a:t>
            </a:r>
            <a:r>
              <a:rPr lang="de-DE" sz="2400" dirty="0"/>
              <a:t> konstituiert, in dem je 2 Vertreter jeder Gemeinde sowie 2 Vertreter der Dienstgruppe über gemeindeübergreifende Themen beraten.</a:t>
            </a:r>
          </a:p>
          <a:p>
            <a:pPr marL="285750" indent="-285750">
              <a:lnSpc>
                <a:spcPts val="3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400" dirty="0"/>
              <a:t>Bis zum 31.3.2026 sollen wir 5 Gemeinden gemeinsam entscheiden, welche Rechtsform unsere Region in Zukunft haben soll, z. B. eine fusionierte Gemeinde oder ein Gemeindeverband mit 5 Einzelgemeinden.</a:t>
            </a:r>
          </a:p>
          <a:p>
            <a:pPr marL="285750" indent="-285750">
              <a:lnSpc>
                <a:spcPts val="3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400" dirty="0"/>
              <a:t>Bis 2030 soll die Umsetzung abgeschlossen sein.</a:t>
            </a:r>
          </a:p>
          <a:p>
            <a:pPr marL="285750" indent="-285750">
              <a:lnSpc>
                <a:spcPts val="38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2400" dirty="0"/>
          </a:p>
          <a:p>
            <a:pPr>
              <a:lnSpc>
                <a:spcPts val="3800"/>
              </a:lnSpc>
              <a:spcAft>
                <a:spcPts val="600"/>
              </a:spcAft>
            </a:pPr>
            <a:r>
              <a:rPr lang="de-DE" sz="2400" dirty="0"/>
              <a:t>Die Kirchengemeinderäte der 5 Gemeinden und die Dienstgruppe werden sich bis zum 31. März immer wieder treffen. Am 15.10. findet ein Termin mit einem Finanzexperten statt, am 5.11. mit einer Juristin. </a:t>
            </a:r>
          </a:p>
          <a:p>
            <a:pPr>
              <a:lnSpc>
                <a:spcPts val="3800"/>
              </a:lnSpc>
              <a:spcAft>
                <a:spcPts val="600"/>
              </a:spcAft>
            </a:pPr>
            <a:r>
              <a:rPr lang="de-DE" sz="2400" dirty="0"/>
              <a:t>Sie werden über die Homepage und den Gemeindebrief informiert. </a:t>
            </a:r>
            <a:br>
              <a:rPr lang="de-DE" sz="2400" dirty="0"/>
            </a:br>
            <a:r>
              <a:rPr lang="de-DE" sz="2400" dirty="0"/>
              <a:t>Bitte sprechen Sie uns bei Fragen an und bringen Sie Ihre Ideen mit ein.</a:t>
            </a:r>
          </a:p>
        </p:txBody>
      </p:sp>
    </p:spTree>
    <p:extLst>
      <p:ext uri="{BB962C8B-B14F-4D97-AF65-F5344CB8AC3E}">
        <p14:creationId xmlns:p14="http://schemas.microsoft.com/office/powerpoint/2010/main" val="3765851658"/>
      </p:ext>
    </p:extLst>
  </p:cSld>
  <p:clrMapOvr>
    <a:masterClrMapping/>
  </p:clrMapOvr>
</p:sld>
</file>

<file path=ppt/theme/theme1.xml><?xml version="1.0" encoding="utf-8"?>
<a:theme xmlns:a="http://schemas.openxmlformats.org/drawingml/2006/main" name="2_Rubrikversionen">
  <a:themeElements>
    <a:clrScheme name="Corporate Design ekiba">
      <a:dk1>
        <a:srgbClr val="000000"/>
      </a:dk1>
      <a:lt1>
        <a:srgbClr val="FFFFFF"/>
      </a:lt1>
      <a:dk2>
        <a:srgbClr val="005E7E"/>
      </a:dk2>
      <a:lt2>
        <a:srgbClr val="97BF0D"/>
      </a:lt2>
      <a:accent1>
        <a:srgbClr val="A9D8D4"/>
      </a:accent1>
      <a:accent2>
        <a:srgbClr val="8F8EC0"/>
      </a:accent2>
      <a:accent3>
        <a:srgbClr val="FFED00"/>
      </a:accent3>
      <a:accent4>
        <a:srgbClr val="0B72B5"/>
      </a:accent4>
      <a:accent5>
        <a:srgbClr val="DDE068"/>
      </a:accent5>
      <a:accent6>
        <a:srgbClr val="144C99"/>
      </a:accent6>
      <a:hlink>
        <a:srgbClr val="25AE93"/>
      </a:hlink>
      <a:folHlink>
        <a:srgbClr val="00A6DC"/>
      </a:folHlink>
    </a:clrScheme>
    <a:fontScheme name="Standarddesig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EACD53E3590F445A5F90A1819A7FD14" ma:contentTypeVersion="3" ma:contentTypeDescription="Ein neues Dokument erstellen." ma:contentTypeScope="" ma:versionID="ca88def570e0e832868a735d6a82529e">
  <xsd:schema xmlns:xsd="http://www.w3.org/2001/XMLSchema" xmlns:xs="http://www.w3.org/2001/XMLSchema" xmlns:p="http://schemas.microsoft.com/office/2006/metadata/properties" xmlns:ns2="9b51cf19-6048-4305-8207-5cc1b22f9369" targetNamespace="http://schemas.microsoft.com/office/2006/metadata/properties" ma:root="true" ma:fieldsID="173df72a6fd712a59319d903307b21cc" ns2:_="">
    <xsd:import namespace="9b51cf19-6048-4305-8207-5cc1b22f93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51cf19-6048-4305-8207-5cc1b22f93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07ACB0D-D9E5-45D5-9463-1F1E1725057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0F3C3FE-F304-459F-B2BD-5EF7136D3C5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62054B5-40F8-4CFF-AC4B-D8B0CF4C7F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51cf19-6048-4305-8207-5cc1b22f93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382</Words>
  <Application>Microsoft Office PowerPoint</Application>
  <PresentationFormat>A3-Papier (297 x 420 mm)</PresentationFormat>
  <Paragraphs>65</Paragraphs>
  <Slides>6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7" baseType="lpstr">
      <vt:lpstr>2_Rubrikversionen</vt:lpstr>
      <vt:lpstr>Wir wachsen zur Region „Unterer Neckar“ zusammen</vt:lpstr>
      <vt:lpstr>Unsere Hauptamtlichen in der Dienstgruppe „Unterer Neckar“</vt:lpstr>
      <vt:lpstr>Unsere Hauptamtlichen in der Dienstgruppe „Unterer Neckar“</vt:lpstr>
      <vt:lpstr>Unsere Hauptamtlichen in der Dienstgruppe „Unterer Neckar“</vt:lpstr>
      <vt:lpstr>Aktuelle Situation</vt:lpstr>
      <vt:lpstr>Wie gestalten wir unsere gemeinsame Zukunft?</vt:lpstr>
    </vt:vector>
  </TitlesOfParts>
  <Company>EOK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Fuhry, Ulrike</dc:creator>
  <cp:lastModifiedBy>Kollmar, Dirk</cp:lastModifiedBy>
  <cp:revision>115</cp:revision>
  <dcterms:created xsi:type="dcterms:W3CDTF">2019-01-17T12:38:25Z</dcterms:created>
  <dcterms:modified xsi:type="dcterms:W3CDTF">2025-11-02T20:00:07Z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6c6a111-f598-4d64-bddf-d8b084567347_Enabled">
    <vt:lpwstr>true</vt:lpwstr>
  </property>
  <property fmtid="{D5CDD505-2E9C-101B-9397-08002B2CF9AE}" pid="3" name="MSIP_Label_36c6a111-f598-4d64-bddf-d8b084567347_SetDate">
    <vt:lpwstr>2025-09-28T10:23:27Z</vt:lpwstr>
  </property>
  <property fmtid="{D5CDD505-2E9C-101B-9397-08002B2CF9AE}" pid="4" name="MSIP_Label_36c6a111-f598-4d64-bddf-d8b084567347_Method">
    <vt:lpwstr>Privileged</vt:lpwstr>
  </property>
  <property fmtid="{D5CDD505-2E9C-101B-9397-08002B2CF9AE}" pid="5" name="MSIP_Label_36c6a111-f598-4d64-bddf-d8b084567347_Name">
    <vt:lpwstr>Intern</vt:lpwstr>
  </property>
  <property fmtid="{D5CDD505-2E9C-101B-9397-08002B2CF9AE}" pid="6" name="MSIP_Label_36c6a111-f598-4d64-bddf-d8b084567347_SiteId">
    <vt:lpwstr>b2c216aa-fa15-418e-b330-d975d3188132</vt:lpwstr>
  </property>
  <property fmtid="{D5CDD505-2E9C-101B-9397-08002B2CF9AE}" pid="7" name="MSIP_Label_36c6a111-f598-4d64-bddf-d8b084567347_ActionId">
    <vt:lpwstr>214db338-d582-4e12-a6aa-d114dd7cd1e9</vt:lpwstr>
  </property>
  <property fmtid="{D5CDD505-2E9C-101B-9397-08002B2CF9AE}" pid="8" name="MSIP_Label_36c6a111-f598-4d64-bddf-d8b084567347_ContentBits">
    <vt:lpwstr>1</vt:lpwstr>
  </property>
  <property fmtid="{D5CDD505-2E9C-101B-9397-08002B2CF9AE}" pid="9" name="MSIP_Label_36c6a111-f598-4d64-bddf-d8b084567347_Tag">
    <vt:lpwstr>10, 0, 1, 1</vt:lpwstr>
  </property>
  <property fmtid="{D5CDD505-2E9C-101B-9397-08002B2CF9AE}" pid="10" name="ClassificationContentMarkingHeaderLocations">
    <vt:lpwstr>1_Titel/Abschluss:4\2_Rubrikversionen:7\3_Layoutversionen:3\4_Bild Vollfläche:3\5_Rubriken in Farbe:3</vt:lpwstr>
  </property>
  <property fmtid="{D5CDD505-2E9C-101B-9397-08002B2CF9AE}" pid="11" name="ClassificationContentMarkingHeaderText">
    <vt:lpwstr>Internal</vt:lpwstr>
  </property>
  <property fmtid="{D5CDD505-2E9C-101B-9397-08002B2CF9AE}" pid="12" name="ContentTypeId">
    <vt:lpwstr>0x0101004EACD53E3590F445A5F90A1819A7FD14</vt:lpwstr>
  </property>
  <property fmtid="{D5CDD505-2E9C-101B-9397-08002B2CF9AE}" pid="13" name="MSIP_Label_f7d05a01-8ac7-4326-b275-7b803ce1e6f0_Enabled">
    <vt:lpwstr>true</vt:lpwstr>
  </property>
  <property fmtid="{D5CDD505-2E9C-101B-9397-08002B2CF9AE}" pid="14" name="MSIP_Label_f7d05a01-8ac7-4326-b275-7b803ce1e6f0_SetDate">
    <vt:lpwstr>2025-11-02T19:58:17Z</vt:lpwstr>
  </property>
  <property fmtid="{D5CDD505-2E9C-101B-9397-08002B2CF9AE}" pid="15" name="MSIP_Label_f7d05a01-8ac7-4326-b275-7b803ce1e6f0_Method">
    <vt:lpwstr>Standard</vt:lpwstr>
  </property>
  <property fmtid="{D5CDD505-2E9C-101B-9397-08002B2CF9AE}" pid="16" name="MSIP_Label_f7d05a01-8ac7-4326-b275-7b803ce1e6f0_Name">
    <vt:lpwstr>Vertraulich</vt:lpwstr>
  </property>
  <property fmtid="{D5CDD505-2E9C-101B-9397-08002B2CF9AE}" pid="17" name="MSIP_Label_f7d05a01-8ac7-4326-b275-7b803ce1e6f0_SiteId">
    <vt:lpwstr>a060ce58-6193-41ee-8f96-2f23b57cca5d</vt:lpwstr>
  </property>
  <property fmtid="{D5CDD505-2E9C-101B-9397-08002B2CF9AE}" pid="18" name="MSIP_Label_f7d05a01-8ac7-4326-b275-7b803ce1e6f0_ActionId">
    <vt:lpwstr>4864c566-aa28-4f0d-81c0-6b624058a54b</vt:lpwstr>
  </property>
  <property fmtid="{D5CDD505-2E9C-101B-9397-08002B2CF9AE}" pid="19" name="MSIP_Label_f7d05a01-8ac7-4326-b275-7b803ce1e6f0_ContentBits">
    <vt:lpwstr>0</vt:lpwstr>
  </property>
  <property fmtid="{D5CDD505-2E9C-101B-9397-08002B2CF9AE}" pid="20" name="MSIP_Label_f7d05a01-8ac7-4326-b275-7b803ce1e6f0_Tag">
    <vt:lpwstr>10, 3, 0, 2</vt:lpwstr>
  </property>
</Properties>
</file>